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73"/>
  </p:notesMasterIdLst>
  <p:handoutMasterIdLst>
    <p:handoutMasterId r:id="rId74"/>
  </p:handoutMasterIdLst>
  <p:sldIdLst>
    <p:sldId id="278" r:id="rId5"/>
    <p:sldId id="357" r:id="rId6"/>
    <p:sldId id="411" r:id="rId7"/>
    <p:sldId id="412" r:id="rId8"/>
    <p:sldId id="413" r:id="rId9"/>
    <p:sldId id="415" r:id="rId10"/>
    <p:sldId id="444" r:id="rId11"/>
    <p:sldId id="414" r:id="rId12"/>
    <p:sldId id="452" r:id="rId13"/>
    <p:sldId id="456" r:id="rId14"/>
    <p:sldId id="416" r:id="rId15"/>
    <p:sldId id="417" r:id="rId16"/>
    <p:sldId id="421" r:id="rId17"/>
    <p:sldId id="445" r:id="rId18"/>
    <p:sldId id="419" r:id="rId19"/>
    <p:sldId id="457" r:id="rId20"/>
    <p:sldId id="458" r:id="rId21"/>
    <p:sldId id="459" r:id="rId22"/>
    <p:sldId id="422" r:id="rId23"/>
    <p:sldId id="423" r:id="rId24"/>
    <p:sldId id="424" r:id="rId25"/>
    <p:sldId id="426" r:id="rId26"/>
    <p:sldId id="420" r:id="rId27"/>
    <p:sldId id="425" r:id="rId28"/>
    <p:sldId id="446" r:id="rId29"/>
    <p:sldId id="427" r:id="rId30"/>
    <p:sldId id="460" r:id="rId31"/>
    <p:sldId id="461" r:id="rId32"/>
    <p:sldId id="428" r:id="rId33"/>
    <p:sldId id="429" r:id="rId34"/>
    <p:sldId id="430" r:id="rId35"/>
    <p:sldId id="447" r:id="rId36"/>
    <p:sldId id="431" r:id="rId37"/>
    <p:sldId id="462" r:id="rId38"/>
    <p:sldId id="463" r:id="rId39"/>
    <p:sldId id="464" r:id="rId40"/>
    <p:sldId id="465" r:id="rId41"/>
    <p:sldId id="432" r:id="rId42"/>
    <p:sldId id="433" r:id="rId43"/>
    <p:sldId id="434" r:id="rId44"/>
    <p:sldId id="435" r:id="rId45"/>
    <p:sldId id="436" r:id="rId46"/>
    <p:sldId id="437" r:id="rId47"/>
    <p:sldId id="438" r:id="rId48"/>
    <p:sldId id="453" r:id="rId49"/>
    <p:sldId id="448" r:id="rId50"/>
    <p:sldId id="439" r:id="rId51"/>
    <p:sldId id="467" r:id="rId52"/>
    <p:sldId id="466" r:id="rId53"/>
    <p:sldId id="468" r:id="rId54"/>
    <p:sldId id="469" r:id="rId55"/>
    <p:sldId id="470" r:id="rId56"/>
    <p:sldId id="440" r:id="rId57"/>
    <p:sldId id="441" r:id="rId58"/>
    <p:sldId id="454" r:id="rId59"/>
    <p:sldId id="449" r:id="rId60"/>
    <p:sldId id="443" r:id="rId61"/>
    <p:sldId id="471" r:id="rId62"/>
    <p:sldId id="472" r:id="rId63"/>
    <p:sldId id="473" r:id="rId64"/>
    <p:sldId id="474" r:id="rId65"/>
    <p:sldId id="475" r:id="rId66"/>
    <p:sldId id="476" r:id="rId67"/>
    <p:sldId id="477" r:id="rId68"/>
    <p:sldId id="478" r:id="rId69"/>
    <p:sldId id="479" r:id="rId70"/>
    <p:sldId id="451" r:id="rId71"/>
    <p:sldId id="450" r:id="rId7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10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D299-22B7-42F5-A369-FD200C73BB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2024/7/15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909D-8EDC-4A00-9425-7CCDD6935CD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20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1C006B-CAD6-46A9-AE01-1DF9FF39EC3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E6DE88F-1F85-4A27-9D34-D74A50E7B0D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07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83E4F-657C-4D8E-8FAD-6386EF9B109D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F4464-7484-4713-B9FF-83FB9DDEA071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33FB-47C5-42F7-A95A-B15B60A34B63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9FB00C-3196-42EF-A93B-AD2E97DECBF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52F37-2347-469F-95CF-B0772017515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85421-0A4F-456C-AE8B-9D9FD1C29F96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597710-2884-4518-8343-5210F0660D76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CB63E-F307-418A-B628-A6B892AED4C7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4A190-44DA-4162-93F1-58A582F1E34D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FAA926-9856-4E01-BF32-9864A6B340D7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A9A6D6-ED6C-4059-8881-246F48921CB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2D6A9-C393-42BA-899D-980611436B3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4E2F3C-F6FF-4123-83A2-52AD329828E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61EBF-EC3D-40AD-A2AF-0B83A9BC8761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0168C-97F9-485C-B61A-FB9CF372C0B8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66F3B4-29CF-4B27-AAED-5D9EF95DB219}" type="datetime1">
              <a:rPr lang="zh-CN" altLang="en-US" noProof="0" smtClean="0"/>
              <a:t>2024/7/15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任意多边形(F)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2324" y="2049273"/>
            <a:ext cx="2045224" cy="1179444"/>
          </a:xfrm>
        </p:spPr>
        <p:txBody>
          <a:bodyPr rtlCol="0">
            <a:normAutofit fontScale="90000"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实验四     图论</a:t>
            </a:r>
            <a:r>
              <a:rPr lang="en-US" altLang="zh-CN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桥</a:t>
            </a:r>
            <a:endParaRPr lang="zh-CN" altLang="en-US" sz="2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531" y="3455365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endParaRPr lang="en-US" altLang="zh-CN" sz="23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61CDDE-29FD-BFD8-2FC6-F83C7F3FC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939626"/>
              </p:ext>
            </p:extLst>
          </p:nvPr>
        </p:nvGraphicFramePr>
        <p:xfrm>
          <a:off x="423641" y="2970806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2978799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5607051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43309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稠密图下实测与理论运行时间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8698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0.122200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0.056453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567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1.085000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0.903249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153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4.572700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4.572700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8257934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14.596300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14.451990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79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38.841600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35.283179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22612235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D902F6C7-8D29-C95E-2F3E-71B540CE8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8" y="2970806"/>
            <a:ext cx="5040966" cy="30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1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54FA5-B60B-5E42-BA1C-64159001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判断相连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BE314-A498-3216-EC30-63E8193C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算法原理：遍历图中所有边，通过删除边检查该边的两端顶点是否相连，来判断该边是否为桥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连通两顶点相连的方法：从一个顶点 </a:t>
            </a:r>
            <a:r>
              <a:rPr lang="en-US" altLang="zh-CN" dirty="0"/>
              <a:t>DFS </a:t>
            </a:r>
            <a:r>
              <a:rPr lang="zh-CN" altLang="en-US" dirty="0"/>
              <a:t>搜索另一个顶点，若能搜索到，则两顶点仍相连，删除的边不为桥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该方法可以避免对每个连通块</a:t>
            </a:r>
            <a:r>
              <a:rPr lang="en-US" altLang="zh-CN" dirty="0"/>
              <a:t>DFS</a:t>
            </a:r>
            <a:r>
              <a:rPr lang="zh-CN" altLang="en-US" dirty="0"/>
              <a:t>搜索而导致的效率下降</a:t>
            </a:r>
          </a:p>
        </p:txBody>
      </p:sp>
    </p:spTree>
    <p:extLst>
      <p:ext uri="{BB962C8B-B14F-4D97-AF65-F5344CB8AC3E}">
        <p14:creationId xmlns:p14="http://schemas.microsoft.com/office/powerpoint/2010/main" val="308592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6EE26-9D04-F23E-BD17-736832A9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判断相连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F28D33-B7A9-A3DF-4C95-5C39976D6E1E}"/>
              </a:ext>
            </a:extLst>
          </p:cNvPr>
          <p:cNvSpPr/>
          <p:nvPr/>
        </p:nvSpPr>
        <p:spPr>
          <a:xfrm>
            <a:off x="1668117" y="2400300"/>
            <a:ext cx="3268316" cy="34720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C10190-E37A-0934-D86B-FD489E131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8117" y="2464076"/>
            <a:ext cx="3344517" cy="334451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8325103-0130-49E8-A649-F135C1AD2FB7}"/>
              </a:ext>
            </a:extLst>
          </p:cNvPr>
          <p:cNvSpPr/>
          <p:nvPr/>
        </p:nvSpPr>
        <p:spPr>
          <a:xfrm>
            <a:off x="6902726" y="2400300"/>
            <a:ext cx="3268316" cy="34720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43CC0A-50A8-5D26-615B-FBF699EFE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2725" y="2549083"/>
            <a:ext cx="3268315" cy="326831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A9678804-005C-4DB9-31B9-9884CC7377FB}"/>
              </a:ext>
            </a:extLst>
          </p:cNvPr>
          <p:cNvSpPr/>
          <p:nvPr/>
        </p:nvSpPr>
        <p:spPr>
          <a:xfrm>
            <a:off x="5364644" y="3855248"/>
            <a:ext cx="1186070" cy="655983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E89D401-BA07-57D4-8FA4-C418948C0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561" y="1866900"/>
            <a:ext cx="10353762" cy="3714749"/>
          </a:xfrm>
        </p:spPr>
        <p:txBody>
          <a:bodyPr/>
          <a:lstStyle/>
          <a:p>
            <a:pPr marL="36900" indent="0">
              <a:buNone/>
            </a:pPr>
            <a:r>
              <a:rPr lang="en-US" altLang="zh-CN" dirty="0"/>
              <a:t>                   </a:t>
            </a:r>
            <a:r>
              <a:rPr lang="zh-CN" altLang="en-US" dirty="0"/>
              <a:t>四个连通块                                         五个连通块</a:t>
            </a:r>
          </a:p>
        </p:txBody>
      </p:sp>
    </p:spTree>
    <p:extLst>
      <p:ext uri="{BB962C8B-B14F-4D97-AF65-F5344CB8AC3E}">
        <p14:creationId xmlns:p14="http://schemas.microsoft.com/office/powerpoint/2010/main" val="247074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判断相连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时间复杂度分析</a:t>
                </a:r>
                <a:endParaRPr lang="en-US" altLang="zh-CN" dirty="0"/>
              </a:p>
              <a:p>
                <a:r>
                  <a:rPr lang="zh-CN" altLang="en-US" dirty="0"/>
                  <a:t>顶点个数为 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，边数为 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，使用邻接表的情况下，一次 </a:t>
                </a:r>
                <a:r>
                  <a:rPr lang="en-US" altLang="zh-CN" dirty="0"/>
                  <a:t>DFS </a:t>
                </a:r>
                <a:r>
                  <a:rPr lang="zh-CN" altLang="en-US" dirty="0"/>
                  <a:t>遍历的时间复杂度为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由于需要遍历每一条边，则要进行 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次 </a:t>
                </a:r>
                <a:r>
                  <a:rPr lang="en-US" altLang="zh-CN" dirty="0"/>
                  <a:t>DFS </a:t>
                </a:r>
                <a:r>
                  <a:rPr lang="zh-CN" altLang="en-US" dirty="0"/>
                  <a:t>操作，所以时间复杂度为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稀疏图，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:r>
                  <a:rPr lang="en-US" altLang="zh-CN" dirty="0"/>
                  <a:t>n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稠密图，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41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判断相连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06052D3-ED01-98C2-97ED-E277704D5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239" y="2440480"/>
            <a:ext cx="7520752" cy="3102824"/>
          </a:xfrm>
        </p:spPr>
      </p:pic>
    </p:spTree>
    <p:extLst>
      <p:ext uri="{BB962C8B-B14F-4D97-AF65-F5344CB8AC3E}">
        <p14:creationId xmlns:p14="http://schemas.microsoft.com/office/powerpoint/2010/main" val="2858325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判断相连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验证算法正确性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C282AF-7A48-B780-F3BA-E696C87A8675}"/>
              </a:ext>
            </a:extLst>
          </p:cNvPr>
          <p:cNvSpPr/>
          <p:nvPr/>
        </p:nvSpPr>
        <p:spPr>
          <a:xfrm>
            <a:off x="1735155" y="2899008"/>
            <a:ext cx="3115141" cy="32251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119FB6-54F7-4138-5F1D-64583B703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7055" y="2948609"/>
            <a:ext cx="3048030" cy="304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9AC393-D0CD-D753-934C-4138E2A7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627" y="2899008"/>
            <a:ext cx="3403700" cy="32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5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判断相连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9CA97B1-CBA1-A27F-0D7F-34B1E5BDC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654423"/>
              </p:ext>
            </p:extLst>
          </p:nvPr>
        </p:nvGraphicFramePr>
        <p:xfrm>
          <a:off x="913795" y="2950099"/>
          <a:ext cx="541147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1301131844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823567046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194416860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判断相连</a:t>
                      </a:r>
                      <a:r>
                        <a:rPr lang="en-US" altLang="zh-CN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稀疏图下实测与理论运行时间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0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77298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0.045768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46414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0.240200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0.183072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87611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0.428200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0.411912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79462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0.756000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0.732288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04038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1.144200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1.144200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522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1.567600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1.647648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440679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2.162200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2.242632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725611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2.822800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2.929152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79531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3.471200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3.707208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26979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4.372400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4.576800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600325998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F8B67D57-891B-715E-9B86-8C7D3428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40" y="2950099"/>
            <a:ext cx="5075417" cy="30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判断相连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61CDDE-29FD-BFD8-2FC6-F83C7F3FC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88483"/>
              </p:ext>
            </p:extLst>
          </p:nvPr>
        </p:nvGraphicFramePr>
        <p:xfrm>
          <a:off x="423641" y="2970806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2978799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5607051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43309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稠密图下实测与理论运行时间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8698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0.079200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0.009644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567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0.334600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0.154311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153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0.781200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0.781200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8257934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1.402600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2.468978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79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2.278600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6.027778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2261223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EB5A3630-D7C0-CE58-8254-1171F0FD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757" y="2970806"/>
            <a:ext cx="5177390" cy="31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6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 vs </a:t>
            </a:r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判断相连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基准算法 与 基准算法</a:t>
            </a:r>
            <a:r>
              <a:rPr lang="en-US" altLang="zh-CN" dirty="0"/>
              <a:t>+</a:t>
            </a:r>
            <a:r>
              <a:rPr lang="zh-CN" altLang="en-US" dirty="0"/>
              <a:t>判断相连 运行时间比较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AF3C47-0DD1-6ED4-0DE6-AFA1CBFE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64" y="3168989"/>
            <a:ext cx="5493061" cy="33016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7D2F7C-E822-809F-614A-4EC125F28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17" y="3168989"/>
            <a:ext cx="5493061" cy="33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43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并查集是一种树型的数据结构，用于处理集合合并和查询的问题</a:t>
            </a:r>
            <a:endParaRPr lang="en-US" altLang="zh-CN" dirty="0"/>
          </a:p>
          <a:p>
            <a:pPr marL="3690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584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E6498-AD92-7DEA-EEDA-1D59C049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0415472-AFC1-9B00-F5E4-8BF4399823D1}"/>
              </a:ext>
            </a:extLst>
          </p:cNvPr>
          <p:cNvSpPr txBox="1">
            <a:spLocks/>
          </p:cNvSpPr>
          <p:nvPr/>
        </p:nvSpPr>
        <p:spPr>
          <a:xfrm>
            <a:off x="1356932" y="1787549"/>
            <a:ext cx="9467488" cy="4299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7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B2CC8-C08A-7B5F-32AE-97646E16E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/>
          <a:lstStyle/>
          <a:p>
            <a:r>
              <a:rPr lang="zh-CN" altLang="en-US" dirty="0"/>
              <a:t>在图论中，一条边被称为“桥”代表这条边一旦被删除，这张图的连通块数量会增加。等价地说，一条边是一座桥当且仅当这条边不在任何环上。一张图可以有零或多座桥。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问题：找出一个无向图中所有的桥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3738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每个集合都有一个代表元素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60BB73-1E14-ED45-E2F8-63CA0C89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11" y="3079823"/>
            <a:ext cx="5073732" cy="303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48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查：要寻找集合的代表元素，只需要一层一层往上访问父节点，直达树的根节点</a:t>
            </a:r>
            <a:endParaRPr lang="en-US" altLang="zh-CN" dirty="0"/>
          </a:p>
          <a:p>
            <a:r>
              <a:rPr lang="zh-CN" altLang="en-US" dirty="0"/>
              <a:t>并：合并两个集合，只需要将一个集合的代表元素的父节点改为另一个集合的代表元素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B62F6350-9626-3072-7188-96BEAADB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4" y="4191577"/>
            <a:ext cx="3771972" cy="2502635"/>
          </a:xfrm>
          <a:prstGeom prst="rect">
            <a:avLst/>
          </a:prstGeom>
        </p:spPr>
      </p:pic>
      <p:pic>
        <p:nvPicPr>
          <p:cNvPr id="9" name="图片 8" descr="图片包含 体育, 运动&#10;&#10;描述已自动生成">
            <a:extLst>
              <a:ext uri="{FF2B5EF4-FFF2-40B4-BE49-F238E27FC236}">
                <a16:creationId xmlns:a16="http://schemas.microsoft.com/office/drawing/2014/main" id="{97F4F2D6-C852-8A69-DC81-E8BD5C90F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432" y="4392736"/>
            <a:ext cx="6798669" cy="21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0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将并查集应用于图，顶点为元素，顶点间的边则表示两个顶点位于同一个集合中</a:t>
            </a:r>
          </a:p>
        </p:txBody>
      </p:sp>
    </p:spTree>
    <p:extLst>
      <p:ext uri="{BB962C8B-B14F-4D97-AF65-F5344CB8AC3E}">
        <p14:creationId xmlns:p14="http://schemas.microsoft.com/office/powerpoint/2010/main" val="1404181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54FA5-B60B-5E42-BA1C-64159001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BE314-A498-3216-EC30-63E8193C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算法原理：遍历图中所有边，通过删除边检查连通块数目变化情况，来判断该边是否为桥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连通块判断方法：初始时有每个顶点各为一个集合，遍历图中所有边，若该边的两端顶点不位于同一个集合，则将两个顶点所在集合合并，最终剩余集合个数即为连通块个数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4862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时间复杂度分析</a:t>
                </a:r>
                <a:endParaRPr lang="en-US" altLang="zh-CN" dirty="0"/>
              </a:p>
              <a:p>
                <a:r>
                  <a:rPr lang="zh-CN" altLang="en-US" dirty="0"/>
                  <a:t>顶点个数为 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，边数为 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，最坏情况下合并两个集合的时间复杂度为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每次计算图中集合个数，初始化的时间复杂度为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zh-CN" altLang="en-US" dirty="0"/>
                  <a:t>，合并集合需要遍历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条边，所以时间复杂度为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由于需要遍历每一条边，则有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次计算图中集合个数的过程，所以时间复杂度为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稀疏图，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:r>
                  <a:rPr lang="en-US" altLang="zh-CN" dirty="0"/>
                  <a:t>n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稠密图，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32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137681-2700-5514-382A-D0D65BF77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9F0F13-032E-6E8A-AC3C-64B282113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6" y="2822710"/>
            <a:ext cx="7037402" cy="33597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73B73E-F4C8-F73E-CBBE-3E391426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197" y="3867838"/>
            <a:ext cx="33528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80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验证算法正确性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C282AF-7A48-B780-F3BA-E696C87A8675}"/>
              </a:ext>
            </a:extLst>
          </p:cNvPr>
          <p:cNvSpPr/>
          <p:nvPr/>
        </p:nvSpPr>
        <p:spPr>
          <a:xfrm>
            <a:off x="1735155" y="2899008"/>
            <a:ext cx="3115141" cy="32251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119FB6-54F7-4138-5F1D-64583B703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7055" y="2948609"/>
            <a:ext cx="3048030" cy="304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966AA7-CFB7-4CAE-B5A2-A0A7BFC2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425" y="2934315"/>
            <a:ext cx="2941776" cy="31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8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964BA0-1EC9-014E-BD8F-897E30F7F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355" y="2950099"/>
            <a:ext cx="5167743" cy="3106144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F4DD0B1-22AE-E5AE-8205-3CEA1F8A6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70169"/>
              </p:ext>
            </p:extLst>
          </p:nvPr>
        </p:nvGraphicFramePr>
        <p:xfrm>
          <a:off x="688344" y="2950099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2978799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5607051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43309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稠密图下实测与理论运行时间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8698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0.186000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0.190889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567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1.359400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1.527111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153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5.154000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5.154000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8257934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13.488800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12.216889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79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27.553000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23.861111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22612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294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61CDDE-29FD-BFD8-2FC6-F83C7F3FC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28424"/>
              </p:ext>
            </p:extLst>
          </p:nvPr>
        </p:nvGraphicFramePr>
        <p:xfrm>
          <a:off x="556163" y="2970806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2978799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5607051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43309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稠密图下实测与理论运行时间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8698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0.172000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0.148152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567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4.626600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4.740872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153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36.001000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36.001000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8257934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156.097000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151.707918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79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478.125947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462.975823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22612235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45E9EE2E-C67F-4300-6C85-25F82ACB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09" y="2954241"/>
            <a:ext cx="5364796" cy="32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16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54FA5-B60B-5E42-BA1C-64159001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BE314-A498-3216-EC30-63E8193C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算法原理：遍历图中所有边，通过删除边检查连通块数目变化情况，来判断该边是否为桥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连通块判断方法：初始时有每个顶点各为一个集合，遍历图中所有边，若该边的两端顶点不位于同一个集合，则将两个顶点所在集合合并，最终剩余集合个数即为连通块个数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利用路径压缩来减少寻找一个集合代表元素的时间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276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05532-CBD0-5EBB-F35E-25029327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257C3E-FED7-4AE5-9667-486CC3C8D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基准算法</a:t>
            </a:r>
            <a:endParaRPr lang="en-US" altLang="zh-CN" dirty="0"/>
          </a:p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判断相连</a:t>
            </a:r>
            <a:endParaRPr lang="en-US" altLang="zh-CN" dirty="0"/>
          </a:p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endParaRPr lang="en-US" altLang="zh-CN" dirty="0"/>
          </a:p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  <a:endParaRPr lang="en-US" altLang="zh-CN" dirty="0"/>
          </a:p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</a:p>
          <a:p>
            <a:r>
              <a:rPr lang="zh-CN" altLang="en-US" dirty="0"/>
              <a:t>生成树</a:t>
            </a:r>
            <a:r>
              <a:rPr lang="en-US" altLang="zh-CN" dirty="0"/>
              <a:t>+LCA+</a:t>
            </a:r>
            <a:r>
              <a:rPr lang="zh-CN" altLang="en-US" dirty="0"/>
              <a:t>路径压缩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EAE67CC-F705-24C4-FACA-3C94750D693E}"/>
              </a:ext>
            </a:extLst>
          </p:cNvPr>
          <p:cNvSpPr txBox="1">
            <a:spLocks/>
          </p:cNvSpPr>
          <p:nvPr/>
        </p:nvSpPr>
        <p:spPr>
          <a:xfrm>
            <a:off x="1356932" y="1787549"/>
            <a:ext cx="9467488" cy="4299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700" dirty="0"/>
          </a:p>
        </p:txBody>
      </p:sp>
    </p:spTree>
    <p:extLst>
      <p:ext uri="{BB962C8B-B14F-4D97-AF65-F5344CB8AC3E}">
        <p14:creationId xmlns:p14="http://schemas.microsoft.com/office/powerpoint/2010/main" val="291445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54FA5-B60B-5E42-BA1C-64159001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  <a:endParaRPr lang="en-US" altLang="zh-CN" dirty="0"/>
          </a:p>
        </p:txBody>
      </p:sp>
      <p:pic>
        <p:nvPicPr>
          <p:cNvPr id="5" name="内容占位符 4" descr="墙上挂着一幅画&#10;&#10;低可信度描述已自动生成">
            <a:extLst>
              <a:ext uri="{FF2B5EF4-FFF2-40B4-BE49-F238E27FC236}">
                <a16:creationId xmlns:a16="http://schemas.microsoft.com/office/drawing/2014/main" id="{6AB836EB-5BB8-B522-44EC-A81CC808F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184" y="2712554"/>
            <a:ext cx="8865587" cy="3714750"/>
          </a:xfrm>
        </p:spPr>
      </p:pic>
    </p:spTree>
    <p:extLst>
      <p:ext uri="{BB962C8B-B14F-4D97-AF65-F5344CB8AC3E}">
        <p14:creationId xmlns:p14="http://schemas.microsoft.com/office/powerpoint/2010/main" val="2559707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时间复杂度分析</a:t>
                </a:r>
                <a:endParaRPr lang="en-US" altLang="zh-CN" dirty="0"/>
              </a:p>
              <a:p>
                <a:r>
                  <a:rPr lang="zh-CN" altLang="en-US" dirty="0"/>
                  <a:t>顶点个数为 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，边数为 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，合并两个集合的平均时间复杂度为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/>
                  <a:t>（</a:t>
                </a:r>
                <a:r>
                  <a:rPr lang="zh-CN" altLang="en-US" dirty="0">
                    <a:effectLst/>
                  </a:rPr>
                  <a:t>阿克曼函数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每次计算图中集合个数，初始化的时间复杂度为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zh-CN" altLang="en-US" dirty="0"/>
                  <a:t>，合并集合需要遍历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条边，所以时间复杂度为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由于需要遍历每一条边，则有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次计算图中集合个数的过程，所以时间复杂度为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稀疏图，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:r>
                  <a:rPr lang="en-US" altLang="zh-CN" dirty="0"/>
                  <a:t>n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稠密图，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351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1A2DA37-11BD-33BA-7549-A170B38C8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466" y="2575676"/>
            <a:ext cx="7693071" cy="36727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637F5A-B223-7776-14A8-09ED1AA56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637" y="4068012"/>
            <a:ext cx="3435146" cy="217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41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验证算法正确性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C282AF-7A48-B780-F3BA-E696C87A8675}"/>
              </a:ext>
            </a:extLst>
          </p:cNvPr>
          <p:cNvSpPr/>
          <p:nvPr/>
        </p:nvSpPr>
        <p:spPr>
          <a:xfrm>
            <a:off x="1735155" y="2899008"/>
            <a:ext cx="3115141" cy="32251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119FB6-54F7-4138-5F1D-64583B703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7055" y="2948609"/>
            <a:ext cx="3048030" cy="304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4E0C1E-D588-393F-7E4F-1F1E5FB1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432" y="2899008"/>
            <a:ext cx="3225184" cy="32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6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C1F326-07E1-AC9C-7D6D-B3A058A87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723980"/>
              </p:ext>
            </p:extLst>
          </p:nvPr>
        </p:nvGraphicFramePr>
        <p:xfrm>
          <a:off x="688344" y="2804325"/>
          <a:ext cx="541147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1550020932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1866524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702612838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并查集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路径压缩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稀疏图下实测与理论运行时间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86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6864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0.036600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0.054642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867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0.141000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0.218568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20275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0.311600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0.491778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95099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0.622200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0.874272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30694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1.076800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1.366050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439124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1.643600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1.967112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0711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2.306200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2.677458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879987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3.397400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3.497088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05787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4.371000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4.426002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423957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5.464200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5.464200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038075010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7BB0F30C-042C-4B01-0A0F-C1BC4E4F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31" y="2804325"/>
            <a:ext cx="5189793" cy="31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15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61CDDE-29FD-BFD8-2FC6-F83C7F3FC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723782"/>
              </p:ext>
            </p:extLst>
          </p:nvPr>
        </p:nvGraphicFramePr>
        <p:xfrm>
          <a:off x="556163" y="2970806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2978799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5607051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43309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稠密图下实测与理论运行时间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8698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0.040400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0.042207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567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0.641200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0.675319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153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3.418800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3.418800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8257934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10.853400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10.805096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79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26.112000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26.379630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2261223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D1EAEB4-4B48-EAD0-9161-6963486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514" y="2961694"/>
            <a:ext cx="5452988" cy="32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04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 </a:t>
            </a:r>
            <a:r>
              <a:rPr lang="en-US" altLang="zh-CN" dirty="0"/>
              <a:t>vs </a:t>
            </a:r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 与 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15DF47-0BEA-E956-2E9D-21CB6C5D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9" y="3085228"/>
            <a:ext cx="5551127" cy="33365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B7B13D-80C0-BEDF-DEE5-CE339EB08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22" y="3085229"/>
            <a:ext cx="5551127" cy="333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77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判断相连 </a:t>
            </a:r>
            <a:r>
              <a:rPr lang="en-US" altLang="zh-CN" dirty="0"/>
              <a:t>vs </a:t>
            </a:r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  <a:r>
              <a:rPr lang="en-US" altLang="zh-CN" dirty="0"/>
              <a:t>+</a:t>
            </a:r>
            <a:r>
              <a:rPr lang="zh-CN" altLang="en-US" dirty="0"/>
              <a:t>判断相连 与 基准算法</a:t>
            </a:r>
            <a:r>
              <a:rPr lang="en-US" altLang="zh-CN" dirty="0"/>
              <a:t>+</a:t>
            </a:r>
            <a:r>
              <a:rPr lang="zh-CN" altLang="en-US" dirty="0"/>
              <a:t>并查集</a:t>
            </a:r>
            <a:r>
              <a:rPr lang="en-US" altLang="zh-CN" dirty="0"/>
              <a:t>+</a:t>
            </a:r>
            <a:r>
              <a:rPr lang="zh-CN" altLang="en-US" dirty="0"/>
              <a:t>路径压缩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2DCEBB-E3F9-43E1-B848-E77BA842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61" y="3154019"/>
            <a:ext cx="5315608" cy="31950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123E4A-6EF2-D80A-85CE-1B98EB5E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39" y="3154020"/>
            <a:ext cx="5315608" cy="31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02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35FA8-3470-0352-8CFA-1F741BDC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22C1E-C6C8-3312-3E74-F3C861DB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根据桥的定义，“一条边是一座桥当且仅当这条边不在任何环上”。故桥总数</a:t>
            </a:r>
            <a:r>
              <a:rPr lang="en-US" altLang="zh-CN" dirty="0"/>
              <a:t>=</a:t>
            </a:r>
            <a:r>
              <a:rPr lang="zh-CN" altLang="en-US" dirty="0"/>
              <a:t>边总数 </a:t>
            </a:r>
            <a:r>
              <a:rPr lang="en-US" altLang="zh-CN" dirty="0"/>
              <a:t>- </a:t>
            </a:r>
            <a:r>
              <a:rPr lang="zh-CN" altLang="en-US" dirty="0"/>
              <a:t>环边总数，则问题就转化为了求图中的环边</a:t>
            </a:r>
          </a:p>
        </p:txBody>
      </p:sp>
    </p:spTree>
    <p:extLst>
      <p:ext uri="{BB962C8B-B14F-4D97-AF65-F5344CB8AC3E}">
        <p14:creationId xmlns:p14="http://schemas.microsoft.com/office/powerpoint/2010/main" val="1302300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35FA8-3470-0352-8CFA-1F741BDC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22C1E-C6C8-3312-3E74-F3C861DB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树是边数最小的无环图</a:t>
            </a:r>
            <a:endParaRPr lang="en-US" altLang="zh-CN" dirty="0"/>
          </a:p>
          <a:p>
            <a:pPr marL="36900" indent="0">
              <a:buNone/>
            </a:pPr>
            <a:endParaRPr lang="zh-CN" altLang="en-US" dirty="0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A5666895-E831-A292-72AA-46E12BEB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60" y="3369365"/>
            <a:ext cx="6511580" cy="3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8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54FA5-B60B-5E42-BA1C-64159001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BE314-A498-3216-EC30-63E8193C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算法原理：遍历图中所有边，通过删除边检查连通块数目变化情况，来判断该边是否为桥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连通块判断方法：遍历图的每一个顶点，若顶点尚未被访问，则从该顶点开始执行</a:t>
            </a:r>
            <a:r>
              <a:rPr lang="en-US" altLang="zh-CN" dirty="0"/>
              <a:t>DFS</a:t>
            </a:r>
            <a:r>
              <a:rPr lang="zh-CN" altLang="en-US" dirty="0"/>
              <a:t>遍历，标记所有与该顶点连通的顶点。每次开始新的</a:t>
            </a:r>
            <a:r>
              <a:rPr lang="en-US" altLang="zh-CN" dirty="0"/>
              <a:t>DFS</a:t>
            </a:r>
            <a:r>
              <a:rPr lang="zh-CN" altLang="en-US" dirty="0"/>
              <a:t>遍历时，连通块计数器加一，表示发现了一个新的连通块。遍历完成后，计数器的值即为图中连通块的总数</a:t>
            </a:r>
          </a:p>
        </p:txBody>
      </p:sp>
    </p:spTree>
    <p:extLst>
      <p:ext uri="{BB962C8B-B14F-4D97-AF65-F5344CB8AC3E}">
        <p14:creationId xmlns:p14="http://schemas.microsoft.com/office/powerpoint/2010/main" val="1433319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35FA8-3470-0352-8CFA-1F741BDC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22C1E-C6C8-3312-3E74-F3C861DB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一个图生成树，图中的某一条边若不在该生成树上，则该边一定为环边</a:t>
            </a:r>
          </a:p>
        </p:txBody>
      </p:sp>
      <p:pic>
        <p:nvPicPr>
          <p:cNvPr id="5" name="图片 4" descr="图示, 日程表&#10;&#10;中度可信度描述已自动生成">
            <a:extLst>
              <a:ext uri="{FF2B5EF4-FFF2-40B4-BE49-F238E27FC236}">
                <a16:creationId xmlns:a16="http://schemas.microsoft.com/office/drawing/2014/main" id="{FCD5EB2A-E5BA-29B4-2206-DEDBC95D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34" y="3005422"/>
            <a:ext cx="9303026" cy="28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8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35FA8-3470-0352-8CFA-1F741BDC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22C1E-C6C8-3312-3E74-F3C861DB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将每条非生成树边依次加入生成树，对于这条边的两个节点，向上寻找它们的最近公共祖先节点（</a:t>
            </a:r>
            <a:r>
              <a:rPr lang="en-US" altLang="zh-CN" dirty="0"/>
              <a:t>LCA</a:t>
            </a:r>
            <a:r>
              <a:rPr lang="zh-CN" altLang="en-US" dirty="0"/>
              <a:t>）的路径上所有经过的边为环边</a:t>
            </a:r>
          </a:p>
        </p:txBody>
      </p:sp>
      <p:pic>
        <p:nvPicPr>
          <p:cNvPr id="6" name="图片 5" descr="图片包含 室内, 挂, 照片, 空中&#10;&#10;描述已自动生成">
            <a:extLst>
              <a:ext uri="{FF2B5EF4-FFF2-40B4-BE49-F238E27FC236}">
                <a16:creationId xmlns:a16="http://schemas.microsoft.com/office/drawing/2014/main" id="{58D7B5CA-D844-EB94-B90C-849523AA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23" y="3176482"/>
            <a:ext cx="3339755" cy="35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6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35FA8-3470-0352-8CFA-1F741BDC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22C1E-C6C8-3312-3E74-F3C861DB0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063198"/>
            <a:ext cx="10353762" cy="3714749"/>
          </a:xfrm>
        </p:spPr>
        <p:txBody>
          <a:bodyPr/>
          <a:lstStyle/>
          <a:p>
            <a:r>
              <a:rPr lang="zh-CN" altLang="en-US" dirty="0"/>
              <a:t>将每条非生成树边依次加入生成树，对于这条边的两个节点，向上寻找它们的最近公共祖先节点（</a:t>
            </a:r>
            <a:r>
              <a:rPr lang="en-US" altLang="zh-CN" dirty="0"/>
              <a:t>LCA</a:t>
            </a:r>
            <a:r>
              <a:rPr lang="zh-CN" altLang="en-US" dirty="0"/>
              <a:t>）的路径上所有经过的边为环边</a:t>
            </a:r>
          </a:p>
        </p:txBody>
      </p:sp>
      <p:pic>
        <p:nvPicPr>
          <p:cNvPr id="6" name="图片 5" descr="图示, 工程绘图&#10;&#10;描述已自动生成">
            <a:extLst>
              <a:ext uri="{FF2B5EF4-FFF2-40B4-BE49-F238E27FC236}">
                <a16:creationId xmlns:a16="http://schemas.microsoft.com/office/drawing/2014/main" id="{232008A5-45AB-81B6-2AD4-98A04147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74" y="3121072"/>
            <a:ext cx="9309652" cy="35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9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32C46-BF63-A51F-FCA2-551D0B83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CA221-3000-BA0F-E9DF-E885637E8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算法原理：首先通过</a:t>
            </a:r>
            <a:r>
              <a:rPr lang="en-US" altLang="zh-CN" dirty="0"/>
              <a:t>DFS/BFS</a:t>
            </a:r>
            <a:r>
              <a:rPr lang="zh-CN" altLang="en-US" dirty="0"/>
              <a:t>获得图的生成树，依次将非生成树边加入生成树之中，将形成的环上未标记的环边进行记录（非生成树边的两端节点寻找</a:t>
            </a:r>
            <a:r>
              <a:rPr lang="en-US" altLang="zh-CN" dirty="0"/>
              <a:t>LCA</a:t>
            </a:r>
            <a:r>
              <a:rPr lang="zh-CN" altLang="en-US" dirty="0"/>
              <a:t>的路径上经过的边为环边），最后得到环边总数。</a:t>
            </a:r>
            <a:endParaRPr lang="en-US" altLang="zh-CN" dirty="0"/>
          </a:p>
          <a:p>
            <a:r>
              <a:rPr lang="zh-CN" altLang="en-US" dirty="0"/>
              <a:t>桥数 </a:t>
            </a:r>
            <a:r>
              <a:rPr lang="en-US" altLang="zh-CN" dirty="0"/>
              <a:t>= </a:t>
            </a:r>
            <a:r>
              <a:rPr lang="zh-CN" altLang="en-US" dirty="0"/>
              <a:t>总边数 </a:t>
            </a:r>
            <a:r>
              <a:rPr lang="en-US" altLang="zh-CN" dirty="0"/>
              <a:t>- </a:t>
            </a:r>
            <a:r>
              <a:rPr lang="zh-CN" altLang="en-US" dirty="0"/>
              <a:t>环边数。</a:t>
            </a:r>
          </a:p>
        </p:txBody>
      </p:sp>
    </p:spTree>
    <p:extLst>
      <p:ext uri="{BB962C8B-B14F-4D97-AF65-F5344CB8AC3E}">
        <p14:creationId xmlns:p14="http://schemas.microsoft.com/office/powerpoint/2010/main" val="2889066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生成树（</a:t>
            </a:r>
            <a:r>
              <a:rPr lang="en-US" altLang="zh-CN" dirty="0"/>
              <a:t>DFS</a:t>
            </a:r>
            <a:r>
              <a:rPr lang="zh-CN" altLang="en-US" dirty="0"/>
              <a:t>）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时间复杂度分析</a:t>
                </a:r>
                <a:endParaRPr lang="en-US" altLang="zh-CN" dirty="0"/>
              </a:p>
              <a:p>
                <a:r>
                  <a:rPr lang="zh-CN" altLang="en-US" dirty="0"/>
                  <a:t>顶点个数为 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，边数为 </a:t>
                </a:r>
                <a:r>
                  <a:rPr lang="en-US" altLang="zh-CN" dirty="0"/>
                  <a:t>e</a:t>
                </a:r>
              </a:p>
              <a:p>
                <a:r>
                  <a:rPr lang="en-US" altLang="zh-CN" dirty="0"/>
                  <a:t>DFS</a:t>
                </a:r>
                <a:r>
                  <a:rPr lang="zh-CN" altLang="en-US" dirty="0"/>
                  <a:t>生成树的时间复杂度为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依次向生成树加入非生成树边，由于</a:t>
                </a:r>
                <a:r>
                  <a:rPr lang="en-US" altLang="zh-CN" dirty="0"/>
                  <a:t>DFS</a:t>
                </a:r>
                <a:r>
                  <a:rPr lang="zh-CN" altLang="en-US" dirty="0"/>
                  <a:t>建树的深度较深，每次查找</a:t>
                </a:r>
                <a:r>
                  <a:rPr lang="en-US" altLang="zh-CN" dirty="0"/>
                  <a:t>LCA</a:t>
                </a:r>
                <a:r>
                  <a:rPr lang="zh-CN" altLang="en-US" dirty="0"/>
                  <a:t>，最坏情况下该过程时间复杂度为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所以统计树上环边的时间复杂度为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所以整个算法的时间复杂度为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稀疏图，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:r>
                  <a:rPr lang="en-US" altLang="zh-CN" dirty="0"/>
                  <a:t>n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稠密图，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536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生成树（</a:t>
            </a:r>
            <a:r>
              <a:rPr lang="en-US" altLang="zh-CN" dirty="0"/>
              <a:t>BFS</a:t>
            </a:r>
            <a:r>
              <a:rPr lang="zh-CN" altLang="en-US" dirty="0"/>
              <a:t>）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时间复杂度分析</a:t>
                </a:r>
                <a:endParaRPr lang="en-US" altLang="zh-CN" dirty="0"/>
              </a:p>
              <a:p>
                <a:r>
                  <a:rPr lang="zh-CN" altLang="en-US" dirty="0"/>
                  <a:t>顶点个数为 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，边数为 </a:t>
                </a:r>
                <a:r>
                  <a:rPr lang="en-US" altLang="zh-CN" dirty="0"/>
                  <a:t>e</a:t>
                </a:r>
              </a:p>
              <a:p>
                <a:r>
                  <a:rPr lang="en-US" altLang="zh-CN" dirty="0"/>
                  <a:t>BFS</a:t>
                </a:r>
                <a:r>
                  <a:rPr lang="zh-CN" altLang="en-US" dirty="0"/>
                  <a:t>生成树的时间复杂度为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依次向生成树加入非生成树边，由于</a:t>
                </a:r>
                <a:r>
                  <a:rPr lang="en-US" altLang="zh-CN" dirty="0"/>
                  <a:t>BFS</a:t>
                </a:r>
                <a:r>
                  <a:rPr lang="zh-CN" altLang="en-US" dirty="0"/>
                  <a:t>建树的深度较浅，每次查找</a:t>
                </a:r>
                <a:r>
                  <a:rPr lang="en-US" altLang="zh-CN" dirty="0"/>
                  <a:t>LCA</a:t>
                </a:r>
                <a:r>
                  <a:rPr lang="zh-CN" altLang="en-US" dirty="0"/>
                  <a:t>，该过程平均时间复杂度为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所以统计树上环边的时间复杂度为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所以整个算法的时间复杂度为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稀疏图，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:r>
                  <a:rPr lang="en-US" altLang="zh-CN" dirty="0"/>
                  <a:t>n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稠密图，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097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42B185-51B5-A3BF-7DD2-609A48B1C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492" y="3301612"/>
            <a:ext cx="6076527" cy="294678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94EC3D-EAC0-C516-6725-192B7500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452" y="1897976"/>
            <a:ext cx="4199105" cy="43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36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9722"/>
            <a:ext cx="10353762" cy="1257300"/>
          </a:xfrm>
        </p:spPr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验证算法正确性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C282AF-7A48-B780-F3BA-E696C87A8675}"/>
              </a:ext>
            </a:extLst>
          </p:cNvPr>
          <p:cNvSpPr/>
          <p:nvPr/>
        </p:nvSpPr>
        <p:spPr>
          <a:xfrm>
            <a:off x="1735155" y="2899008"/>
            <a:ext cx="3115141" cy="32251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119FB6-54F7-4138-5F1D-64583B703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7055" y="2948609"/>
            <a:ext cx="3048030" cy="304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A7B82E-7E92-004A-FEA6-FA0C09E9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886" y="2899009"/>
            <a:ext cx="3115649" cy="32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23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61CDDE-29FD-BFD8-2FC6-F83C7F3FC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118290"/>
              </p:ext>
            </p:extLst>
          </p:nvPr>
        </p:nvGraphicFramePr>
        <p:xfrm>
          <a:off x="556163" y="2970806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2978799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5607051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43309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DFS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+LCA</a:t>
                      </a:r>
                      <a:r>
                        <a:rPr lang="en-US" altLang="zh-CN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稀疏图下实测与理论运行时间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8698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2.663600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3.278844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567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13.158600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13.115378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153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29.509600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29.509600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8257934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54.709400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52.461511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79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89.235400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81.971111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22612235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61B72EF5-8B6B-8452-2D02-51DFAD35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213" y="2970806"/>
            <a:ext cx="5364796" cy="32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11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C1F326-07E1-AC9C-7D6D-B3A058A87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70342"/>
              </p:ext>
            </p:extLst>
          </p:nvPr>
        </p:nvGraphicFramePr>
        <p:xfrm>
          <a:off x="688344" y="2804325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1550020932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1866524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702612838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DFS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+LCA</a:t>
                      </a:r>
                      <a:r>
                        <a:rPr lang="en-US" altLang="zh-CN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稠密图下实测与理论运行时间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86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6864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0.854000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0.938919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867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7.187800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7.511348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20275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25.350800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25.350800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95099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61.930000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60.090785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30694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118.112000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117.364815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43912411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3C9C28D9-4943-F769-1243-0993D83D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57" y="2804325"/>
            <a:ext cx="5399246" cy="324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6EE26-9D04-F23E-BD17-736832A9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F28D33-B7A9-A3DF-4C95-5C39976D6E1E}"/>
              </a:ext>
            </a:extLst>
          </p:cNvPr>
          <p:cNvSpPr/>
          <p:nvPr/>
        </p:nvSpPr>
        <p:spPr>
          <a:xfrm>
            <a:off x="1668117" y="2400300"/>
            <a:ext cx="3268316" cy="34720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C10190-E37A-0934-D86B-FD489E131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8117" y="2464076"/>
            <a:ext cx="3344517" cy="334451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8325103-0130-49E8-A649-F135C1AD2FB7}"/>
              </a:ext>
            </a:extLst>
          </p:cNvPr>
          <p:cNvSpPr/>
          <p:nvPr/>
        </p:nvSpPr>
        <p:spPr>
          <a:xfrm>
            <a:off x="6902726" y="2400300"/>
            <a:ext cx="3268316" cy="34720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43CC0A-50A8-5D26-615B-FBF699EFE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2725" y="2549083"/>
            <a:ext cx="3268315" cy="326831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A9678804-005C-4DB9-31B9-9884CC7377FB}"/>
              </a:ext>
            </a:extLst>
          </p:cNvPr>
          <p:cNvSpPr/>
          <p:nvPr/>
        </p:nvSpPr>
        <p:spPr>
          <a:xfrm>
            <a:off x="5364644" y="3855248"/>
            <a:ext cx="1186070" cy="655983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E89D401-BA07-57D4-8FA4-C418948C0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561" y="1866900"/>
            <a:ext cx="10353762" cy="3714749"/>
          </a:xfrm>
        </p:spPr>
        <p:txBody>
          <a:bodyPr/>
          <a:lstStyle/>
          <a:p>
            <a:pPr marL="36900" indent="0">
              <a:buNone/>
            </a:pPr>
            <a:r>
              <a:rPr lang="en-US" altLang="zh-CN" dirty="0"/>
              <a:t>                   </a:t>
            </a:r>
            <a:r>
              <a:rPr lang="zh-CN" altLang="en-US" dirty="0"/>
              <a:t>四个连通块                                         五个连通块</a:t>
            </a:r>
          </a:p>
        </p:txBody>
      </p:sp>
    </p:spTree>
    <p:extLst>
      <p:ext uri="{BB962C8B-B14F-4D97-AF65-F5344CB8AC3E}">
        <p14:creationId xmlns:p14="http://schemas.microsoft.com/office/powerpoint/2010/main" val="2212416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61CDDE-29FD-BFD8-2FC6-F83C7F3FC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595109"/>
              </p:ext>
            </p:extLst>
          </p:nvPr>
        </p:nvGraphicFramePr>
        <p:xfrm>
          <a:off x="556163" y="2970806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2978799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5607051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43309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BFS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+LCA</a:t>
                      </a:r>
                      <a:r>
                        <a:rPr lang="en-US" altLang="zh-CN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稀疏图下实测与理论运行时间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8698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0.155200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0.139915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567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0.301200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0.296678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153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0.459800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0.459800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8257934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0.619600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0.627051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79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0.781800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0.797373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2261223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625C026-7346-A19E-8F82-D328F418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92" y="2970806"/>
            <a:ext cx="5364796" cy="32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10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C1F326-07E1-AC9C-7D6D-B3A058A87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88899"/>
              </p:ext>
            </p:extLst>
          </p:nvPr>
        </p:nvGraphicFramePr>
        <p:xfrm>
          <a:off x="688344" y="2804325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1550020932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1866524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702612838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BFS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+LCA</a:t>
                      </a:r>
                      <a:r>
                        <a:rPr lang="en-US" altLang="zh-CN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稀疏图下实测与理论运行时间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86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6864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0.724200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0.731793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867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3.272800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3.220895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20275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7.633600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7.633600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95099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13.654000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14.058467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30694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22.112000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22.557339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439124115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668BD17E-E952-1E3E-349F-4373D8A7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775" y="2804325"/>
            <a:ext cx="5317944" cy="31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68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C8D38-B6DD-9E10-0DF6-D1B92682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生成树</a:t>
            </a:r>
            <a:r>
              <a:rPr lang="en-US" altLang="zh-CN" dirty="0"/>
              <a:t> vs BFS</a:t>
            </a:r>
            <a:r>
              <a:rPr lang="zh-CN" altLang="en-US" dirty="0"/>
              <a:t>生成树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0E61A-9AAE-483B-E309-B0EC30C52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生成树</a:t>
            </a:r>
            <a:r>
              <a:rPr lang="en-US" altLang="zh-CN" dirty="0"/>
              <a:t> vs BFS</a:t>
            </a:r>
            <a:r>
              <a:rPr lang="zh-CN" altLang="en-US" dirty="0"/>
              <a:t>生成树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92A005-B6D6-0498-0559-12A506AD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2656535"/>
            <a:ext cx="5404874" cy="3248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8A4F8C-C16B-52A2-ED36-76137BE00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52" y="2656535"/>
            <a:ext cx="5397688" cy="324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52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35FA8-3470-0352-8CFA-1F741BDC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22C1E-C6C8-3312-3E74-F3C861DB0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063198"/>
            <a:ext cx="10353762" cy="3714749"/>
          </a:xfrm>
        </p:spPr>
        <p:txBody>
          <a:bodyPr/>
          <a:lstStyle/>
          <a:p>
            <a:r>
              <a:rPr lang="zh-CN" altLang="en-US" dirty="0"/>
              <a:t>算法原理：将标记过的边的子节点的父亲节点改为它的</a:t>
            </a:r>
            <a:r>
              <a:rPr lang="en-US" altLang="zh-CN" dirty="0"/>
              <a:t>LCA</a:t>
            </a:r>
            <a:r>
              <a:rPr lang="zh-CN" altLang="en-US" dirty="0"/>
              <a:t>，则在下次向上查找时，则可以直接跳到该子节点的</a:t>
            </a:r>
            <a:r>
              <a:rPr lang="en-US" altLang="zh-CN" dirty="0"/>
              <a:t>LCA</a:t>
            </a:r>
            <a:r>
              <a:rPr lang="zh-CN" altLang="en-US" dirty="0"/>
              <a:t>，减少时间花销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7E9AC2CA-0025-CB52-BFC6-196CC0F84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72" y="3099188"/>
            <a:ext cx="7236055" cy="35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2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35FA8-3470-0352-8CFA-1F741BDC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22C1E-C6C8-3312-3E74-F3C861DB0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063198"/>
            <a:ext cx="10353762" cy="3714749"/>
          </a:xfrm>
        </p:spPr>
        <p:txBody>
          <a:bodyPr/>
          <a:lstStyle/>
          <a:p>
            <a:r>
              <a:rPr lang="zh-CN" altLang="en-US" dirty="0"/>
              <a:t>显然路径压缩过后，向上查找</a:t>
            </a:r>
            <a:r>
              <a:rPr lang="en-US" altLang="zh-CN" dirty="0"/>
              <a:t>LCA</a:t>
            </a:r>
            <a:r>
              <a:rPr lang="zh-CN" altLang="en-US" dirty="0"/>
              <a:t>的探查次数会减少，尤其是对深度较深的生成树，其路径压缩后的效率能大大提升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3C5FE9DA-CAD4-FD3F-D4D5-063C45CC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37" y="3081130"/>
            <a:ext cx="7284726" cy="35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37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+LCA+</a:t>
            </a:r>
            <a:r>
              <a:rPr lang="zh-CN" altLang="en-US" dirty="0"/>
              <a:t>路径压缩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4" y="2076450"/>
                <a:ext cx="10701735" cy="417195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时间复杂度分析</a:t>
                </a:r>
                <a:endParaRPr lang="en-US" altLang="zh-CN" dirty="0"/>
              </a:p>
              <a:p>
                <a:r>
                  <a:rPr lang="zh-CN" altLang="en-US" dirty="0"/>
                  <a:t>顶点个数为 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，边数为 </a:t>
                </a:r>
                <a:r>
                  <a:rPr lang="en-US" altLang="zh-CN" dirty="0"/>
                  <a:t>e</a:t>
                </a:r>
              </a:p>
              <a:p>
                <a:r>
                  <a:rPr lang="en-US" altLang="zh-CN" dirty="0"/>
                  <a:t>DFS/BFS</a:t>
                </a:r>
                <a:r>
                  <a:rPr lang="zh-CN" altLang="en-US" dirty="0"/>
                  <a:t>生成树的时间复杂度为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依次向生成树加入非生成树边，每次查找</a:t>
                </a:r>
                <a:r>
                  <a:rPr lang="en-US" altLang="zh-CN" dirty="0"/>
                  <a:t>LCA</a:t>
                </a:r>
                <a:r>
                  <a:rPr lang="zh-CN" altLang="en-US" dirty="0"/>
                  <a:t>，该过程时间复杂度为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所以统计树上环边的时间复杂度为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所以整个算法的时间复杂度为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稀疏图，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:r>
                  <a:rPr lang="en-US" altLang="zh-CN" dirty="0"/>
                  <a:t>n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稠密图，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4" y="2076450"/>
                <a:ext cx="10701735" cy="41719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6612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+LCA+</a:t>
            </a:r>
            <a:r>
              <a:rPr lang="zh-CN" altLang="en-US" dirty="0"/>
              <a:t>路径压缩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42B185-51B5-A3BF-7DD2-609A48B1C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492" y="3301612"/>
            <a:ext cx="6076527" cy="2946789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6EB4B0-3B6C-6D73-44EC-F80DD7DF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566" y="1822954"/>
            <a:ext cx="3884495" cy="44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14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9722"/>
            <a:ext cx="10353762" cy="1257300"/>
          </a:xfrm>
        </p:spPr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验证算法正确性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C282AF-7A48-B780-F3BA-E696C87A8675}"/>
              </a:ext>
            </a:extLst>
          </p:cNvPr>
          <p:cNvSpPr/>
          <p:nvPr/>
        </p:nvSpPr>
        <p:spPr>
          <a:xfrm>
            <a:off x="1735155" y="2899008"/>
            <a:ext cx="3115141" cy="32251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119FB6-54F7-4138-5F1D-64583B703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7055" y="2948609"/>
            <a:ext cx="3048030" cy="304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7EEFA0-270E-4761-9092-1DB19191D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886" y="2899009"/>
            <a:ext cx="3115649" cy="32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85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61CDDE-29FD-BFD8-2FC6-F83C7F3FC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0938"/>
              </p:ext>
            </p:extLst>
          </p:nvPr>
        </p:nvGraphicFramePr>
        <p:xfrm>
          <a:off x="556163" y="2970806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2978799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5607051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43309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DFS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+LCA+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路径压缩</a:t>
                      </a:r>
                      <a:r>
                        <a:rPr lang="en-US" altLang="zh-CN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稀疏图下实测与理论运行时间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8698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0.046000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0.045333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567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0.087400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0.090667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153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0.136000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0.136000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8257934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0.185200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0.181333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79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0.241200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0.226667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2261223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EA4C289-D43E-236C-2146-F96D50388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65" y="2970805"/>
            <a:ext cx="5354595" cy="32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37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61CDDE-29FD-BFD8-2FC6-F83C7F3FC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961020"/>
              </p:ext>
            </p:extLst>
          </p:nvPr>
        </p:nvGraphicFramePr>
        <p:xfrm>
          <a:off x="556163" y="2970806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2978799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5607051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43309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DFS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+LCA+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路径压缩</a:t>
                      </a:r>
                      <a:r>
                        <a:rPr lang="en-US" altLang="zh-CN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稠密图下实测与理论运行时间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8698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0.130400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0.143222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567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0.533000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0.572889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153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1.289000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1.289000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8257934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2.462200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2.291556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79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3.745200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3.580556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2261223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C7856160-5965-9B9A-B163-B812E61F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65" y="2970806"/>
            <a:ext cx="5452988" cy="32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8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3CF-DA31-9B05-D448-65634670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时间复杂度分析</a:t>
                </a:r>
                <a:endParaRPr lang="en-US" altLang="zh-CN" dirty="0"/>
              </a:p>
              <a:p>
                <a:r>
                  <a:rPr lang="zh-CN" altLang="en-US" dirty="0"/>
                  <a:t>顶点个数为 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，边数为 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，使用邻接表的情况下，一次 </a:t>
                </a:r>
                <a:r>
                  <a:rPr lang="en-US" altLang="zh-CN" dirty="0"/>
                  <a:t>DFS </a:t>
                </a:r>
                <a:r>
                  <a:rPr lang="zh-CN" altLang="en-US" dirty="0"/>
                  <a:t>遍历的时间复杂度为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由于需要遍历每一条边，则要进行 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次 </a:t>
                </a:r>
                <a:r>
                  <a:rPr lang="en-US" altLang="zh-CN" dirty="0"/>
                  <a:t>DFS </a:t>
                </a:r>
                <a:r>
                  <a:rPr lang="zh-CN" altLang="en-US" dirty="0"/>
                  <a:t>操作，所以时间复杂度为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稀疏图，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:r>
                  <a:rPr lang="en-US" altLang="zh-CN" dirty="0"/>
                  <a:t>n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稠密图，</a:t>
                </a:r>
                <a:r>
                  <a:rPr lang="en-US" altLang="zh-CN" dirty="0"/>
                  <a:t>e </a:t>
                </a:r>
                <a:r>
                  <a:rPr lang="zh-CN" altLang="en-US" dirty="0"/>
                  <a:t>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137681-2700-5514-382A-D0D65BF77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01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61CDDE-29FD-BFD8-2FC6-F83C7F3FC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292783"/>
              </p:ext>
            </p:extLst>
          </p:nvPr>
        </p:nvGraphicFramePr>
        <p:xfrm>
          <a:off x="556163" y="2970806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2978799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5607051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43309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BFS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+LCA+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路径压缩</a:t>
                      </a:r>
                      <a:r>
                        <a:rPr lang="en-US" altLang="zh-CN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稀疏图下实测与理论运行时间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8698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0.150400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0.178600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567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0.332600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0.357200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153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0.535800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0.535800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8257934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0.748000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0.714400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79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0.905800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0.893000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2261223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D86FAE7-3AFA-8884-AE6F-E387FE36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65" y="2970806"/>
            <a:ext cx="5465079" cy="32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70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生成树</a:t>
            </a:r>
            <a:r>
              <a:rPr lang="en-US" altLang="zh-CN" dirty="0"/>
              <a:t>+LCA+</a:t>
            </a:r>
            <a:r>
              <a:rPr lang="zh-CN" altLang="en-US" dirty="0"/>
              <a:t>路径压缩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61CDDE-29FD-BFD8-2FC6-F83C7F3FC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00885"/>
              </p:ext>
            </p:extLst>
          </p:nvPr>
        </p:nvGraphicFramePr>
        <p:xfrm>
          <a:off x="556163" y="2970806"/>
          <a:ext cx="541147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429787993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5607051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6643309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BFS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+LCA+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路径压缩</a:t>
                      </a:r>
                      <a:r>
                        <a:rPr lang="en-US" altLang="zh-CN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稠密图下实测与理论运行时间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8698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0.639200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0.651756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567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2.597600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2.607022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4153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5.865800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5.865800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8257934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10.829000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10.428089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79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16.754200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16.293889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22612235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4EAAC007-029E-F6DD-6E20-82B6A052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62" y="2970806"/>
            <a:ext cx="5452988" cy="32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31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C8D38-B6DD-9E10-0DF6-D1B92682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生成树</a:t>
            </a:r>
            <a:r>
              <a:rPr lang="en-US" altLang="zh-CN" dirty="0"/>
              <a:t> vs BFS</a:t>
            </a:r>
            <a:r>
              <a:rPr lang="zh-CN" altLang="en-US" dirty="0"/>
              <a:t>生成树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0E61A-9AAE-483B-E309-B0EC30C52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生成树</a:t>
            </a:r>
            <a:r>
              <a:rPr lang="en-US" altLang="zh-CN" dirty="0"/>
              <a:t> vs BFS</a:t>
            </a:r>
            <a:r>
              <a:rPr lang="zh-CN" altLang="en-US" dirty="0"/>
              <a:t>生成树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B2EE8D-38AD-0750-FDA1-A0D6E619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37" y="2656535"/>
            <a:ext cx="5328967" cy="3248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DD9476-BE63-8ABC-21A1-5C69BBA0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79" y="2656535"/>
            <a:ext cx="5317307" cy="324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00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C8D38-B6DD-9E10-0DF6-D1B92682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有路径压缩 </a:t>
            </a:r>
            <a:r>
              <a:rPr lang="en-US" altLang="zh-CN" dirty="0"/>
              <a:t>vs </a:t>
            </a:r>
            <a:r>
              <a:rPr lang="zh-CN" altLang="en-US" dirty="0"/>
              <a:t>无路径压缩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0E61A-9AAE-483B-E309-B0EC30C52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056572"/>
            <a:ext cx="10353762" cy="3714749"/>
          </a:xfrm>
        </p:spPr>
        <p:txBody>
          <a:bodyPr/>
          <a:lstStyle/>
          <a:p>
            <a:r>
              <a:rPr lang="zh-CN" altLang="en-US" dirty="0"/>
              <a:t>有路径压缩 </a:t>
            </a:r>
            <a:r>
              <a:rPr lang="en-US" altLang="zh-CN" dirty="0"/>
              <a:t>vs </a:t>
            </a:r>
            <a:r>
              <a:rPr lang="zh-CN" altLang="en-US" dirty="0"/>
              <a:t>无路径压缩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7E182C-A5CB-344A-90E1-9C2E57122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" y="2915479"/>
            <a:ext cx="5419809" cy="32576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B7709D-60E2-9102-D71E-A67A8550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21" y="2915479"/>
            <a:ext cx="5419810" cy="32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10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C8D38-B6DD-9E10-0DF6-D1B92682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有路径压缩 </a:t>
            </a:r>
            <a:r>
              <a:rPr lang="en-US" altLang="zh-CN" dirty="0"/>
              <a:t>vs </a:t>
            </a:r>
            <a:r>
              <a:rPr lang="zh-CN" altLang="en-US" dirty="0"/>
              <a:t>无路径压缩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0E61A-9AAE-483B-E309-B0EC30C52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056572"/>
            <a:ext cx="10353762" cy="3714749"/>
          </a:xfrm>
        </p:spPr>
        <p:txBody>
          <a:bodyPr/>
          <a:lstStyle/>
          <a:p>
            <a:r>
              <a:rPr lang="zh-CN" altLang="en-US" dirty="0"/>
              <a:t>有路径压缩 </a:t>
            </a:r>
            <a:r>
              <a:rPr lang="en-US" altLang="zh-CN" dirty="0"/>
              <a:t>vs </a:t>
            </a:r>
            <a:r>
              <a:rPr lang="zh-CN" altLang="en-US" dirty="0"/>
              <a:t>无路径压缩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723C49-3F35-8512-DB30-4C76D3F2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8" y="2779013"/>
            <a:ext cx="5293913" cy="31819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A4EDEF-17A1-3F26-D55E-5DEF66F3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35" y="2779013"/>
            <a:ext cx="5293913" cy="31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46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275E0-D042-BEB4-87FE-8D643EEE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各算法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smallG</a:t>
            </a:r>
            <a:r>
              <a:rPr lang="zh-CN" altLang="en-US" sz="4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mediumG</a:t>
            </a:r>
            <a:r>
              <a:rPr lang="zh-CN" altLang="en-US" sz="4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运行时间比较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DA8BC1E-8687-ED29-1B8F-B92810CE28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494955"/>
              </p:ext>
            </p:extLst>
          </p:nvPr>
        </p:nvGraphicFramePr>
        <p:xfrm>
          <a:off x="404495" y="1991388"/>
          <a:ext cx="4058285" cy="466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16905642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140124596"/>
                    </a:ext>
                  </a:extLst>
                </a:gridCol>
                <a:gridCol w="1353185">
                  <a:extLst>
                    <a:ext uri="{9D8B030D-6E8A-4147-A177-3AD203B41FA5}">
                      <a16:colId xmlns:a16="http://schemas.microsoft.com/office/drawing/2014/main" val="680879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smallG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运行时间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mediumG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运行时间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97561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基准法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412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判断相连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0.123000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0.115000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949092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并查集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347995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并查集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路径压缩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0.045000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07917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BFS）+LCA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855301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BFS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+LCA+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路径压缩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0.017000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42735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DFS）+LCA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377555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DFS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+LCA+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路径压缩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0.020000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9638390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FD72540-0C38-8E24-8852-32C79CE1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058" y="2137300"/>
            <a:ext cx="7413379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33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275E0-D042-BEB4-87FE-8D643EEE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各算法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largeG</a:t>
            </a:r>
            <a:r>
              <a:rPr lang="zh-CN" altLang="en-US" sz="4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运行时间比较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DA8BC1E-8687-ED29-1B8F-B92810CE28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248177"/>
              </p:ext>
            </p:extLst>
          </p:nvPr>
        </p:nvGraphicFramePr>
        <p:xfrm>
          <a:off x="794524" y="2073621"/>
          <a:ext cx="2882953" cy="445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1138">
                  <a:extLst>
                    <a:ext uri="{9D8B030D-6E8A-4147-A177-3AD203B41FA5}">
                      <a16:colId xmlns:a16="http://schemas.microsoft.com/office/drawing/2014/main" val="2169056423"/>
                    </a:ext>
                  </a:extLst>
                </a:gridCol>
                <a:gridCol w="1441815">
                  <a:extLst>
                    <a:ext uri="{9D8B030D-6E8A-4147-A177-3AD203B41FA5}">
                      <a16:colId xmlns:a16="http://schemas.microsoft.com/office/drawing/2014/main" val="680879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largeG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运行时间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97561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基准法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412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判断相连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949092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并查集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347995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并查集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路径压缩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07917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BFS）+LCA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10.776900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855301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BFS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+LCA+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路径压缩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8.409000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42735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DFS）+LCA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377555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生成树（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DFS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+LCA+</a:t>
                      </a: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路径压缩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0.862000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9638390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EB2F932B-7640-64F1-DBC4-4EC26F57F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11" y="2675185"/>
            <a:ext cx="6316003" cy="37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8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425F1-E425-DD1A-BAE7-60E3B1AF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B37C7078-CF37-6906-9D52-1A6F687D2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692" y="4170293"/>
            <a:ext cx="4514850" cy="11811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C06958-06B7-8533-EFF7-786F81B9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92" y="2770324"/>
            <a:ext cx="4467225" cy="11811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D4D04-D70B-0D3E-A692-A98D042E7DB7}"/>
              </a:ext>
            </a:extLst>
          </p:cNvPr>
          <p:cNvSpPr txBox="1">
            <a:spLocks/>
          </p:cNvSpPr>
          <p:nvPr/>
        </p:nvSpPr>
        <p:spPr>
          <a:xfrm>
            <a:off x="919119" y="2056572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BFS</a:t>
            </a:r>
            <a:r>
              <a:rPr lang="zh-CN" altLang="en-US" dirty="0"/>
              <a:t>                                                        </a:t>
            </a:r>
            <a:r>
              <a:rPr lang="en-US" altLang="zh-CN" dirty="0"/>
              <a:t>DFS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3F6227-FC5C-498B-C7E0-2ED6C580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82" y="2779849"/>
            <a:ext cx="46386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14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4C07C-69A6-3659-B7E6-B6A33265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三个图的答案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FBFC2F-6DC2-1367-04FB-70461079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84" y="2780472"/>
            <a:ext cx="2663185" cy="28914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803D26-F44B-0DAC-23F7-15EECA364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279" y="2780472"/>
            <a:ext cx="2709662" cy="18613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AC137-39C7-BA0C-5F79-5DCECA72D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28" y="2780472"/>
            <a:ext cx="2260324" cy="292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99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9BCC-916C-2D38-70BB-96A512F2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0D40B11-CD96-C716-4CB0-05A4A9B80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264" y="2142711"/>
            <a:ext cx="7872824" cy="3714750"/>
          </a:xfrm>
        </p:spPr>
      </p:pic>
    </p:spTree>
    <p:extLst>
      <p:ext uri="{BB962C8B-B14F-4D97-AF65-F5344CB8AC3E}">
        <p14:creationId xmlns:p14="http://schemas.microsoft.com/office/powerpoint/2010/main" val="3918339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验证算法正确性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E60E33-8F74-E29C-F7F4-408DD35F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189" y="2899009"/>
            <a:ext cx="3524664" cy="322518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BC282AF-7A48-B780-F3BA-E696C87A8675}"/>
              </a:ext>
            </a:extLst>
          </p:cNvPr>
          <p:cNvSpPr/>
          <p:nvPr/>
        </p:nvSpPr>
        <p:spPr>
          <a:xfrm>
            <a:off x="1735155" y="2899008"/>
            <a:ext cx="3115141" cy="32251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119FB6-54F7-4138-5F1D-64583B703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7055" y="2948609"/>
            <a:ext cx="3048030" cy="3048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30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4BD1-7936-3867-0AAA-6EF001D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C87FA-D0E6-0091-AB6D-2C1099DD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随机数据测试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9CA97B1-CBA1-A27F-0D7F-34B1E5BDC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15088"/>
              </p:ext>
            </p:extLst>
          </p:nvPr>
        </p:nvGraphicFramePr>
        <p:xfrm>
          <a:off x="913795" y="2950099"/>
          <a:ext cx="541147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1301131844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823567046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194416860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基准法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稀疏图下实测与理论运行时间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0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数据规模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实测运行时间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理论运行时间</a:t>
                      </a: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77298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0.102100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0.075267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46414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0.291200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0.301068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87611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0.599700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0.677403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79462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1.040800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1.204272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04038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1.681200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1.881675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522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2.452100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2.709612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440679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3.741900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3.688083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725611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5.046700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4.817088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79531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6.124700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6.096627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26979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7.526700</a:t>
                      </a:r>
                      <a:endParaRPr lang="zh-CN" alt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7.526700</a:t>
                      </a:r>
                      <a:endParaRPr lang="zh-CN" altLang="en-US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60032599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F5E9AB5-6BED-E4B1-73C6-A4E9B582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905" y="2950099"/>
            <a:ext cx="5288454" cy="317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186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57_TF55705232" id="{2B8A3B67-1754-499D-B089-7E817E09AA8D}" vid="{47D6E851-31DE-434C-BDBA-29774C403F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{9F8BF111-0119-4C7A-B2C1-5B7AE2657F8C}tf55705232_win32</Template>
  <TotalTime>7015</TotalTime>
  <Words>3041</Words>
  <Application>Microsoft Office PowerPoint</Application>
  <PresentationFormat>宽屏</PresentationFormat>
  <Paragraphs>577</Paragraphs>
  <Slides>68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4" baseType="lpstr">
      <vt:lpstr>Microsoft YaHei UI</vt:lpstr>
      <vt:lpstr>宋体</vt:lpstr>
      <vt:lpstr>Cambria Math</vt:lpstr>
      <vt:lpstr>Times New Roman</vt:lpstr>
      <vt:lpstr>Wingdings 2</vt:lpstr>
      <vt:lpstr>SlateVTI</vt:lpstr>
      <vt:lpstr>实验四     图论—桥</vt:lpstr>
      <vt:lpstr>问题描述</vt:lpstr>
      <vt:lpstr>方法</vt:lpstr>
      <vt:lpstr>基准算法</vt:lpstr>
      <vt:lpstr>基准算法</vt:lpstr>
      <vt:lpstr>基准算法</vt:lpstr>
      <vt:lpstr>基准算法</vt:lpstr>
      <vt:lpstr>基准算法</vt:lpstr>
      <vt:lpstr>基准算法</vt:lpstr>
      <vt:lpstr>基准算法</vt:lpstr>
      <vt:lpstr>基准算法+判断相连</vt:lpstr>
      <vt:lpstr>基准算法+判断相连</vt:lpstr>
      <vt:lpstr>基准算法+判断相连</vt:lpstr>
      <vt:lpstr>基准算法+判断相连</vt:lpstr>
      <vt:lpstr>基准算法+判断相连</vt:lpstr>
      <vt:lpstr>基准算法+判断相连</vt:lpstr>
      <vt:lpstr>基准算法+判断相连</vt:lpstr>
      <vt:lpstr>基准算法 vs 基准算法+判断相连</vt:lpstr>
      <vt:lpstr>基准算法+并查集</vt:lpstr>
      <vt:lpstr>基准算法+并查集</vt:lpstr>
      <vt:lpstr>基准算法+并查集</vt:lpstr>
      <vt:lpstr>基准算法+并查集</vt:lpstr>
      <vt:lpstr>基准算法+并查集</vt:lpstr>
      <vt:lpstr>基准算法+并查集</vt:lpstr>
      <vt:lpstr>基准算法+并查集</vt:lpstr>
      <vt:lpstr>基准算法+并查集</vt:lpstr>
      <vt:lpstr>基准算法+并查集</vt:lpstr>
      <vt:lpstr>基准算法+并查集</vt:lpstr>
      <vt:lpstr>基准算法+并查集+路径压缩</vt:lpstr>
      <vt:lpstr>基准算法+并查集+路径压缩</vt:lpstr>
      <vt:lpstr>基准算法+并查集+路径压缩</vt:lpstr>
      <vt:lpstr>基准算法+并查集+路径压缩</vt:lpstr>
      <vt:lpstr>基准算法+并查集+路径压缩</vt:lpstr>
      <vt:lpstr>基准算法+并查集+路径压缩</vt:lpstr>
      <vt:lpstr>基准算法+并查集+路径压缩</vt:lpstr>
      <vt:lpstr>基准算法+并查集 vs 基准算法+并查集+路径压缩</vt:lpstr>
      <vt:lpstr>基准算法+判断相连 vs 基准算法+并查集+路径压缩</vt:lpstr>
      <vt:lpstr>生成树+LCA</vt:lpstr>
      <vt:lpstr>生成树+LCA</vt:lpstr>
      <vt:lpstr>生成树+LCA</vt:lpstr>
      <vt:lpstr>生成树+LCA</vt:lpstr>
      <vt:lpstr>生成树+LCA</vt:lpstr>
      <vt:lpstr>生成树+LCA</vt:lpstr>
      <vt:lpstr>生成树（DFS）+LCA</vt:lpstr>
      <vt:lpstr>生成树（BFS）+LCA</vt:lpstr>
      <vt:lpstr>生成树+LCA</vt:lpstr>
      <vt:lpstr>生成树+LCA</vt:lpstr>
      <vt:lpstr>生成树+LCA</vt:lpstr>
      <vt:lpstr>生成树+LCA</vt:lpstr>
      <vt:lpstr>生成树+LCA</vt:lpstr>
      <vt:lpstr>生成树+LCA</vt:lpstr>
      <vt:lpstr>DFS生成树 vs BFS生成树</vt:lpstr>
      <vt:lpstr>生成树+LCA+路径压缩</vt:lpstr>
      <vt:lpstr>生成树+LCA+路径压缩</vt:lpstr>
      <vt:lpstr>生成树+LCA+路径压缩</vt:lpstr>
      <vt:lpstr>生成树+LCA+路径压缩</vt:lpstr>
      <vt:lpstr>生成树+LCA+路径压缩</vt:lpstr>
      <vt:lpstr>生成树+LCA+路径压缩</vt:lpstr>
      <vt:lpstr>生成树+LCA+路径压缩</vt:lpstr>
      <vt:lpstr>生成树+LCA+路径压缩</vt:lpstr>
      <vt:lpstr>生成树+LCA+路径压缩</vt:lpstr>
      <vt:lpstr>DFS生成树 vs BFS生成树</vt:lpstr>
      <vt:lpstr>有路径压缩 vs 无路径压缩 </vt:lpstr>
      <vt:lpstr>有路径压缩 vs 无路径压缩 </vt:lpstr>
      <vt:lpstr>各算法smallG和mediumG运行时间比较</vt:lpstr>
      <vt:lpstr>各算法largeG运行时间比较</vt:lpstr>
      <vt:lpstr>PowerPoint 演示文稿</vt:lpstr>
      <vt:lpstr>三个图的答案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实验1 排序算法性能分析</dc:title>
  <dc:creator>简 校滨</dc:creator>
  <cp:lastModifiedBy>简 校滨</cp:lastModifiedBy>
  <cp:revision>58</cp:revision>
  <dcterms:created xsi:type="dcterms:W3CDTF">2024-03-21T10:39:06Z</dcterms:created>
  <dcterms:modified xsi:type="dcterms:W3CDTF">2024-07-15T02:56:59Z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